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61" r:id="rId5"/>
    <p:sldId id="277" r:id="rId6"/>
    <p:sldId id="274" r:id="rId7"/>
    <p:sldId id="278" r:id="rId8"/>
    <p:sldId id="271" r:id="rId9"/>
    <p:sldId id="276" r:id="rId10"/>
    <p:sldId id="279" r:id="rId11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7" d="100"/>
          <a:sy n="87" d="100"/>
        </p:scale>
        <p:origin x="12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DD6CAB6-5441-4599-A8D4-D4E76FCB9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25DCF62-B398-476F-9E88-B213C1955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45F8648-0AC4-4D90-9871-5ABA9806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30.9.2020.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5B37978-18FC-48C9-B30D-5F0F720A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C7BC8A0-2A16-423B-937E-095D605D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25973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D61DBCC-C971-45FA-9EA1-2C8AFDA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60943C-33C2-45D4-A5A5-EF583CCD7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A186C5B-2312-4523-8069-0C5E43F8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30.9.2020.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86D24B6-859D-4111-8E17-CDA0A75E2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AF0501D-A1E8-42A9-9581-0F1D54F9E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80487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8BFF832B-F90F-441C-BDE6-073FC1A3A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A0C9CD-0A0A-4A25-B9D6-1E8A9E7A6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93E8CBB-BFEA-4E4F-B868-DEC924AC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30.9.2020.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45082C0-3A92-460B-8337-5853ABC6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3B84FC0-4278-48E5-AB5A-B85EE491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10285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50DEE01-12F0-4218-A670-C0573716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9F56EFB-BCAC-46F0-88BB-00213CA35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84A2E2C-61A4-4B17-AFDD-447C1ADD0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30.9.2020.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895E260F-3424-41EE-90DA-E09B6E5E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74E739F-0A00-481C-808E-8EA1982E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2371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BA38AEC-140B-41A3-83CE-EAD58C6E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B5A20F4F-B3ED-400A-B24C-1414471F3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A1BAF0F-872D-4F6C-BD2B-535EA50CA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30.9.2020.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8916E41-8E75-406C-9E68-20545033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A860865-0820-4D07-83EC-2DE12488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73444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F400A4-EF7A-4EB3-A50C-1C9D46C2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3658BF5-7FC4-486D-9D6E-F28EBAD3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18176D8D-8622-4F6A-98A1-FFDB350BD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B8FF0E0-A96E-41FE-8994-7BC96C04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30.9.2020.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E3A05D16-C556-48C5-898E-BBA99320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7A69F17-010E-4932-914B-A9E129DA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25202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D8C8E65-0D63-429D-904C-11EA3CF1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9E278DA-D9E4-4CA9-BB35-E2C1F552A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E6E1C55E-3E0A-45CB-80B6-29B2B2CE0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F8B5F8F7-B6E9-4E20-A02C-0E0727391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8C3C540-9CD0-4695-B133-5A9F34CA1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A4675D49-A2C9-47F8-B658-A0B5BCC6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30.9.2020.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22D45190-C6E5-4B98-AF4C-670A8322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A928B831-D472-4E9B-BDF9-127C5B5B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68564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22DAB5-ECF8-4C8B-9284-9A768DDE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BDEFBF9-BFFE-4685-B8DB-08DF7832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30.9.2020.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48BDB420-698D-4FD6-9BCE-933C5BE5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A64B4EF5-3D49-46A7-867F-7BF38A2C1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04373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18B522E8-94C3-497E-9515-2464F4EB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30.9.2020.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1E29E425-E355-4002-A1E9-FD1851CA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5B217C31-9C02-48F3-A193-6E5B1187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17906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71662CF-0945-4F8D-A889-F95805BC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DE1B38E-C61F-4162-BEF8-2D1F3408A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805CB7DF-1634-4233-86F2-7AA36D2C3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D8CCF68-592E-4973-B04C-64EC759C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30.9.2020.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DA68B31-02DF-406E-AC7D-302C7C716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71A17FC2-55A1-48B3-978B-33BD5398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25095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ADC7390-C9D2-4513-A57A-C9A272CA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B6F32F34-B611-4B3D-B052-D735148E39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161115B-474D-4633-BABE-90D7E32B9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D533EC9-5F15-4135-9402-DDB327BA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30.9.2020.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BE3D81E-FE89-411B-887D-0E513D11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EE1E0C0-36A8-4E85-8FC4-4E07C131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8669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83698655-B947-4CE6-9E56-FB3E567E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6C3724C-2207-43DC-BC59-398DCF661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5FB41622-4652-426C-8FBB-EE8B2A340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C541F-3958-4ACD-9A42-0DEFED04E85B}" type="datetimeFigureOut">
              <a:rPr lang="hr-HR" smtClean="0"/>
              <a:t>30.9.2020.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A58F2BC-D5C8-49ED-8FB4-D39D29C81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1F7A62B-11DC-4C81-A486-6B7004460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45424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learningapps.org/watch?v=pxbsks96t20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16DF7CC-7E41-46FD-AD7B-E6616659F8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14713" y="1485914"/>
            <a:ext cx="8643937" cy="2387600"/>
          </a:xfrm>
        </p:spPr>
        <p:txBody>
          <a:bodyPr>
            <a:normAutofit/>
          </a:bodyPr>
          <a:lstStyle/>
          <a:p>
            <a:pPr algn="r"/>
            <a:r>
              <a:rPr lang="hr-HR" sz="4400" b="1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UNIT 1; </a:t>
            </a:r>
            <a:b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</a:b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With</a:t>
            </a:r>
            <a: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 </a:t>
            </a: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you</a:t>
            </a:r>
            <a: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 </a:t>
            </a: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from</a:t>
            </a:r>
            <a: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 </a:t>
            </a: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the</a:t>
            </a:r>
            <a: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 start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1DEA2198-4687-4966-8D99-48F3FDF0B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91440" y="3287722"/>
            <a:ext cx="6367210" cy="1655762"/>
          </a:xfrm>
        </p:spPr>
        <p:txBody>
          <a:bodyPr anchor="ctr" anchorCtr="0">
            <a:normAutofit/>
          </a:bodyPr>
          <a:lstStyle/>
          <a:p>
            <a:pPr algn="r"/>
            <a:r>
              <a:rPr lang="hr-HR" sz="4400" dirty="0" err="1">
                <a:ea typeface="Cambria" panose="02040503050406030204" pitchFamily="18" charset="0"/>
                <a:cs typeface="+mj-cs"/>
              </a:rPr>
              <a:t>Chalk</a:t>
            </a:r>
            <a:r>
              <a:rPr lang="hr-HR" sz="4400" dirty="0">
                <a:ea typeface="Cambria" panose="02040503050406030204" pitchFamily="18" charset="0"/>
                <a:cs typeface="+mj-cs"/>
              </a:rPr>
              <a:t> </a:t>
            </a:r>
            <a:r>
              <a:rPr lang="hr-HR" sz="4400" dirty="0" err="1">
                <a:ea typeface="Cambria" panose="02040503050406030204" pitchFamily="18" charset="0"/>
                <a:cs typeface="+mj-cs"/>
              </a:rPr>
              <a:t>and</a:t>
            </a:r>
            <a:r>
              <a:rPr lang="hr-HR" sz="4400" dirty="0">
                <a:ea typeface="Cambria" panose="02040503050406030204" pitchFamily="18" charset="0"/>
                <a:cs typeface="+mj-cs"/>
              </a:rPr>
              <a:t> </a:t>
            </a:r>
            <a:r>
              <a:rPr lang="hr-HR" sz="4400" dirty="0" err="1">
                <a:ea typeface="Cambria" panose="02040503050406030204" pitchFamily="18" charset="0"/>
                <a:cs typeface="+mj-cs"/>
              </a:rPr>
              <a:t>cheese</a:t>
            </a:r>
            <a:endParaRPr lang="hr-HR" sz="4400" dirty="0">
              <a:ea typeface="Cambria" panose="02040503050406030204" pitchFamily="18" charset="0"/>
              <a:cs typeface="+mj-cs"/>
            </a:endParaRP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BBF4E359-F972-4AC7-A8E6-4578E918FA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698257">
            <a:off x="638343" y="1325602"/>
            <a:ext cx="3230789" cy="4321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559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1B6BFB55-AB3A-4C18-8FAE-E3664C90E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99383" y="223841"/>
            <a:ext cx="6341125" cy="3987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exercise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16.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973" y="223845"/>
            <a:ext cx="4186410" cy="5584399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4399383" y="694411"/>
            <a:ext cx="7579644" cy="1741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U sedmom zadatku usporedi dvije osobe koje dobro poznaš. </a:t>
            </a:r>
            <a:br>
              <a:rPr lang="hr-HR" sz="2000" i="1" dirty="0"/>
            </a:br>
            <a:r>
              <a:rPr lang="hr-HR" sz="2000" i="1" dirty="0"/>
              <a:t>Navedi koje si osobine naslijedio od svojih roditelja, baka ili djedova…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/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561" y="1741214"/>
            <a:ext cx="8575253" cy="4892939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34440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3040" y="179705"/>
            <a:ext cx="6019800" cy="5213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books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18.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" y="9268"/>
            <a:ext cx="5124965" cy="6839464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9830EE1A-D0BF-4061-8748-B91F9ED883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141" y="2285185"/>
            <a:ext cx="10930657" cy="4293837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FFE14C9D-F79A-42C0-87D5-7951E53F2573}"/>
              </a:ext>
            </a:extLst>
          </p:cNvPr>
          <p:cNvSpPr txBox="1">
            <a:spLocks/>
          </p:cNvSpPr>
          <p:nvPr/>
        </p:nvSpPr>
        <p:spPr>
          <a:xfrm>
            <a:off x="5273040" y="543380"/>
            <a:ext cx="6019800" cy="174180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Look</a:t>
            </a:r>
            <a:r>
              <a:rPr lang="hr-HR" sz="2000" b="1" dirty="0"/>
              <a:t> at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words</a:t>
            </a:r>
            <a:r>
              <a:rPr lang="hr-HR" sz="2000" b="1" dirty="0"/>
              <a:t> </a:t>
            </a:r>
            <a:r>
              <a:rPr lang="hr-HR" sz="2000" b="1" dirty="0" err="1"/>
              <a:t>in</a:t>
            </a:r>
            <a:r>
              <a:rPr lang="hr-HR" sz="2000" b="1" dirty="0"/>
              <a:t> </a:t>
            </a:r>
            <a:r>
              <a:rPr lang="hr-HR" sz="2000" b="1" dirty="0" err="1"/>
              <a:t>task</a:t>
            </a:r>
            <a:r>
              <a:rPr lang="hr-HR" sz="2000" b="1" dirty="0"/>
              <a:t> 1. </a:t>
            </a:r>
            <a:r>
              <a:rPr lang="hr-HR" sz="2000" b="1" dirty="0" err="1"/>
              <a:t>These</a:t>
            </a:r>
            <a:r>
              <a:rPr lang="hr-HR" sz="2000" b="1" dirty="0"/>
              <a:t> </a:t>
            </a:r>
            <a:r>
              <a:rPr lang="hr-HR" sz="2000" b="1" dirty="0" err="1"/>
              <a:t>words</a:t>
            </a:r>
            <a:r>
              <a:rPr lang="hr-HR" sz="2000" b="1" dirty="0"/>
              <a:t> are </a:t>
            </a:r>
            <a:r>
              <a:rPr lang="hr-HR" sz="2000" b="1" dirty="0" err="1"/>
              <a:t>used</a:t>
            </a:r>
            <a:r>
              <a:rPr lang="hr-HR" sz="2000" b="1" dirty="0"/>
              <a:t> for </a:t>
            </a:r>
            <a:r>
              <a:rPr lang="hr-HR" sz="2000" b="1" dirty="0" err="1"/>
              <a:t>describing</a:t>
            </a:r>
            <a:r>
              <a:rPr lang="hr-HR" sz="2000" b="1" dirty="0"/>
              <a:t> </a:t>
            </a:r>
            <a:r>
              <a:rPr lang="hr-HR" sz="2000" b="1" dirty="0" err="1"/>
              <a:t>people</a:t>
            </a:r>
            <a:r>
              <a:rPr lang="hr-HR" sz="2000" b="1" dirty="0"/>
              <a:t>, </a:t>
            </a:r>
            <a:r>
              <a:rPr lang="hr-HR" sz="2000" b="1" dirty="0" err="1"/>
              <a:t>their</a:t>
            </a:r>
            <a:r>
              <a:rPr lang="hr-HR" sz="2000" b="1" dirty="0"/>
              <a:t> APPEARANCE, EMOTIONS, BEHAVIOUR </a:t>
            </a:r>
            <a:r>
              <a:rPr lang="hr-HR" sz="2000" b="1" dirty="0" err="1"/>
              <a:t>and</a:t>
            </a:r>
            <a:r>
              <a:rPr lang="hr-HR" sz="2000" b="1" dirty="0"/>
              <a:t> CHARACTER TRAITS.</a:t>
            </a:r>
          </a:p>
          <a:p>
            <a:pPr marL="0" indent="0">
              <a:buNone/>
            </a:pPr>
            <a:r>
              <a:rPr lang="hr-HR" sz="2000" i="1" dirty="0"/>
              <a:t>Pogledaj riječi u 1. zadatku. Ove riječi koristimo za opisivanje ljudi, njihovog IZGLEDA, OSJEĆAJA, PONAŠANJA i KARAKTERNIH OSOBINA.</a:t>
            </a:r>
          </a:p>
        </p:txBody>
      </p:sp>
    </p:spTree>
    <p:extLst>
      <p:ext uri="{BB962C8B-B14F-4D97-AF65-F5344CB8AC3E}">
        <p14:creationId xmlns:p14="http://schemas.microsoft.com/office/powerpoint/2010/main" val="15798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2">
            <a:extLst>
              <a:ext uri="{FF2B5EF4-FFF2-40B4-BE49-F238E27FC236}">
                <a16:creationId xmlns:a16="http://schemas.microsoft.com/office/drawing/2014/main" id="{4DAAB93E-6EF9-4B6E-B24D-6AECEF04F6D2}"/>
              </a:ext>
            </a:extLst>
          </p:cNvPr>
          <p:cNvSpPr txBox="1">
            <a:spLocks/>
          </p:cNvSpPr>
          <p:nvPr/>
        </p:nvSpPr>
        <p:spPr>
          <a:xfrm>
            <a:off x="212764" y="-17257"/>
            <a:ext cx="6614065" cy="54452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000" b="1" dirty="0"/>
              <a:t>Do </a:t>
            </a:r>
            <a:r>
              <a:rPr lang="hr-HR" sz="2000" b="1" dirty="0" err="1"/>
              <a:t>you</a:t>
            </a:r>
            <a:r>
              <a:rPr lang="hr-HR" sz="2000" b="1" dirty="0"/>
              <a:t> </a:t>
            </a:r>
            <a:r>
              <a:rPr lang="hr-HR" sz="2000" b="1" dirty="0" err="1"/>
              <a:t>know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meaning</a:t>
            </a:r>
            <a:r>
              <a:rPr lang="hr-HR" sz="2000" b="1" dirty="0"/>
              <a:t> </a:t>
            </a:r>
            <a:r>
              <a:rPr lang="hr-HR" sz="2000" b="1" dirty="0" err="1"/>
              <a:t>of</a:t>
            </a:r>
            <a:r>
              <a:rPr lang="hr-HR" sz="2000" b="1" dirty="0"/>
              <a:t> </a:t>
            </a:r>
            <a:r>
              <a:rPr lang="hr-HR" sz="2000" b="1" dirty="0" err="1"/>
              <a:t>all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words</a:t>
            </a:r>
            <a:r>
              <a:rPr lang="hr-HR" sz="2000" b="1" dirty="0"/>
              <a:t> </a:t>
            </a:r>
            <a:r>
              <a:rPr lang="hr-HR" sz="2000" b="1" dirty="0" err="1"/>
              <a:t>and</a:t>
            </a:r>
            <a:r>
              <a:rPr lang="hr-HR" sz="2000" b="1" dirty="0"/>
              <a:t> </a:t>
            </a:r>
            <a:r>
              <a:rPr lang="hr-HR" sz="2000" b="1" dirty="0" err="1"/>
              <a:t>expressions</a:t>
            </a:r>
            <a:r>
              <a:rPr lang="hr-HR" sz="2000" b="1" dirty="0"/>
              <a:t>.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000" i="1" dirty="0"/>
              <a:t>Prepoznaješ li sve riječi i izraze iz zadatka?</a:t>
            </a:r>
          </a:p>
          <a:p>
            <a:pPr marL="0" indent="0">
              <a:buNone/>
            </a:pPr>
            <a:r>
              <a:rPr lang="hr-HR" sz="2000" b="1" dirty="0"/>
              <a:t>APPEARANCE</a:t>
            </a:r>
          </a:p>
          <a:p>
            <a:pPr marL="0" indent="0">
              <a:buNone/>
            </a:pPr>
            <a:r>
              <a:rPr lang="hr-HR" sz="2000" b="1" dirty="0" err="1"/>
              <a:t>athletic</a:t>
            </a:r>
            <a:endParaRPr lang="hr-HR" sz="2000" b="1" dirty="0"/>
          </a:p>
          <a:p>
            <a:pPr marL="0" indent="0">
              <a:buNone/>
            </a:pPr>
            <a:r>
              <a:rPr lang="hr-HR" sz="2000" b="1" dirty="0" err="1"/>
              <a:t>middle-aged</a:t>
            </a:r>
            <a:endParaRPr lang="hr-HR" sz="2000" b="1" dirty="0"/>
          </a:p>
          <a:p>
            <a:pPr marL="0" indent="0">
              <a:buNone/>
            </a:pPr>
            <a:r>
              <a:rPr lang="hr-HR" sz="2000" b="1" dirty="0" err="1"/>
              <a:t>feeble</a:t>
            </a:r>
            <a:r>
              <a:rPr lang="hr-HR" sz="2000" b="1" dirty="0"/>
              <a:t>	</a:t>
            </a:r>
          </a:p>
          <a:p>
            <a:pPr marL="0" indent="0">
              <a:buNone/>
            </a:pPr>
            <a:r>
              <a:rPr lang="hr-HR" sz="2000" b="1" dirty="0" err="1"/>
              <a:t>slim</a:t>
            </a:r>
            <a:endParaRPr lang="hr-HR" sz="2000" b="1" dirty="0"/>
          </a:p>
          <a:p>
            <a:pPr marL="0" indent="0">
              <a:buNone/>
            </a:pPr>
            <a:r>
              <a:rPr lang="hr-HR" sz="2000" b="1" dirty="0" err="1"/>
              <a:t>well-dressed</a:t>
            </a:r>
            <a:endParaRPr lang="hr-HR" sz="2000" b="1" dirty="0"/>
          </a:p>
          <a:p>
            <a:pPr marL="0" indent="0">
              <a:buNone/>
            </a:pPr>
            <a:r>
              <a:rPr lang="hr-HR" sz="2000" b="1" dirty="0" err="1"/>
              <a:t>muscular</a:t>
            </a:r>
            <a:endParaRPr lang="hr-HR" sz="2000" b="1" dirty="0"/>
          </a:p>
          <a:p>
            <a:pPr marL="0" indent="0">
              <a:buNone/>
            </a:pPr>
            <a:endParaRPr lang="hr-HR" sz="2000" b="1" dirty="0"/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EF101DA-1820-4A0E-8D2E-C220F567761F}"/>
              </a:ext>
            </a:extLst>
          </p:cNvPr>
          <p:cNvSpPr txBox="1">
            <a:spLocks/>
          </p:cNvSpPr>
          <p:nvPr/>
        </p:nvSpPr>
        <p:spPr>
          <a:xfrm>
            <a:off x="2326170" y="803239"/>
            <a:ext cx="4647508" cy="4296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VANJSKI IZGLED</a:t>
            </a:r>
          </a:p>
          <a:p>
            <a:pPr marL="0" indent="0">
              <a:buNone/>
            </a:pPr>
            <a:r>
              <a:rPr lang="hr-HR" sz="2000" i="1" dirty="0"/>
              <a:t>atletski građen</a:t>
            </a:r>
          </a:p>
          <a:p>
            <a:pPr marL="0" indent="0">
              <a:buNone/>
            </a:pPr>
            <a:r>
              <a:rPr lang="hr-HR" sz="2000" i="1" dirty="0"/>
              <a:t>srednjih godina</a:t>
            </a:r>
          </a:p>
          <a:p>
            <a:pPr marL="0" indent="0">
              <a:buNone/>
            </a:pPr>
            <a:r>
              <a:rPr lang="hr-HR" sz="2000" i="1" dirty="0"/>
              <a:t>nježan, slab</a:t>
            </a:r>
          </a:p>
          <a:p>
            <a:pPr marL="0" indent="0">
              <a:buNone/>
            </a:pPr>
            <a:r>
              <a:rPr lang="hr-HR" sz="2000" i="1" dirty="0"/>
              <a:t>vitak</a:t>
            </a:r>
          </a:p>
          <a:p>
            <a:pPr marL="0" indent="0">
              <a:buNone/>
            </a:pPr>
            <a:r>
              <a:rPr lang="hr-HR" sz="2000" i="1" dirty="0"/>
              <a:t>lijepo odjeven</a:t>
            </a:r>
          </a:p>
          <a:p>
            <a:pPr marL="0" indent="0">
              <a:buNone/>
            </a:pPr>
            <a:r>
              <a:rPr lang="hr-HR" sz="2000" i="1" dirty="0"/>
              <a:t>mišićav </a:t>
            </a: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E60B46B6-98C8-4A60-957C-3C714B3E082E}"/>
              </a:ext>
            </a:extLst>
          </p:cNvPr>
          <p:cNvSpPr txBox="1">
            <a:spLocks/>
          </p:cNvSpPr>
          <p:nvPr/>
        </p:nvSpPr>
        <p:spPr>
          <a:xfrm>
            <a:off x="212763" y="3638178"/>
            <a:ext cx="6614065" cy="34852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EMOTIONS</a:t>
            </a:r>
          </a:p>
          <a:p>
            <a:pPr marL="0" indent="0">
              <a:buNone/>
            </a:pPr>
            <a:r>
              <a:rPr lang="hr-HR" sz="2000" b="1" dirty="0" err="1"/>
              <a:t>nostalgic</a:t>
            </a:r>
            <a:endParaRPr lang="hr-HR" sz="2000" b="1" dirty="0"/>
          </a:p>
          <a:p>
            <a:pPr marL="0" indent="0">
              <a:buNone/>
            </a:pPr>
            <a:r>
              <a:rPr lang="hr-HR" sz="2000" b="1" dirty="0" err="1"/>
              <a:t>relaxed</a:t>
            </a:r>
            <a:endParaRPr lang="hr-HR" sz="2000" b="1" dirty="0"/>
          </a:p>
          <a:p>
            <a:pPr marL="0" indent="0">
              <a:buNone/>
            </a:pPr>
            <a:r>
              <a:rPr lang="hr-HR" sz="2000" b="1" dirty="0" err="1"/>
              <a:t>worried</a:t>
            </a:r>
            <a:endParaRPr lang="hr-HR" sz="2000" b="1" dirty="0"/>
          </a:p>
          <a:p>
            <a:pPr marL="0" indent="0">
              <a:buNone/>
            </a:pPr>
            <a:r>
              <a:rPr lang="hr-HR" sz="2000" b="1" dirty="0" err="1"/>
              <a:t>excited</a:t>
            </a:r>
            <a:endParaRPr lang="hr-HR" sz="2000" b="1" dirty="0"/>
          </a:p>
          <a:p>
            <a:pPr marL="0" indent="0">
              <a:buNone/>
            </a:pPr>
            <a:r>
              <a:rPr lang="hr-HR" sz="2000" b="1" dirty="0" err="1"/>
              <a:t>sleepy</a:t>
            </a:r>
            <a:endParaRPr lang="hr-HR" sz="2000" b="1" dirty="0"/>
          </a:p>
          <a:p>
            <a:pPr marL="0" indent="0">
              <a:buNone/>
            </a:pPr>
            <a:r>
              <a:rPr lang="hr-HR" sz="2000" b="1" dirty="0" err="1"/>
              <a:t>indifferent</a:t>
            </a:r>
            <a:endParaRPr lang="hr-HR" sz="2000" b="1" dirty="0"/>
          </a:p>
          <a:p>
            <a:pPr marL="0" indent="0">
              <a:buNone/>
            </a:pPr>
            <a:r>
              <a:rPr lang="hr-HR" sz="2000" b="1" dirty="0" err="1"/>
              <a:t>determined</a:t>
            </a:r>
            <a:endParaRPr lang="hr-HR" sz="2000" b="1" dirty="0"/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C4232F62-607E-43B4-99D0-9F7AC5FF8F24}"/>
              </a:ext>
            </a:extLst>
          </p:cNvPr>
          <p:cNvSpPr txBox="1">
            <a:spLocks/>
          </p:cNvSpPr>
          <p:nvPr/>
        </p:nvSpPr>
        <p:spPr>
          <a:xfrm>
            <a:off x="2326171" y="3638178"/>
            <a:ext cx="2906842" cy="5264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OSJEĆAJI</a:t>
            </a:r>
          </a:p>
          <a:p>
            <a:pPr marL="0" indent="0">
              <a:buNone/>
            </a:pPr>
            <a:r>
              <a:rPr lang="hr-HR" sz="2000" i="1" dirty="0"/>
              <a:t>nostalgičan</a:t>
            </a:r>
          </a:p>
          <a:p>
            <a:pPr marL="0" indent="0">
              <a:buNone/>
            </a:pPr>
            <a:r>
              <a:rPr lang="hr-HR" sz="2000" i="1" dirty="0"/>
              <a:t>opušten</a:t>
            </a:r>
          </a:p>
          <a:p>
            <a:pPr marL="0" indent="0">
              <a:buNone/>
            </a:pPr>
            <a:r>
              <a:rPr lang="hr-HR" sz="2000" i="1" dirty="0"/>
              <a:t>zabrinut</a:t>
            </a:r>
          </a:p>
          <a:p>
            <a:pPr marL="0" indent="0">
              <a:buNone/>
            </a:pPr>
            <a:r>
              <a:rPr lang="hr-HR" sz="2000" i="1" dirty="0"/>
              <a:t>uzbuđen</a:t>
            </a:r>
          </a:p>
          <a:p>
            <a:pPr marL="0" indent="0">
              <a:buNone/>
            </a:pPr>
            <a:r>
              <a:rPr lang="hr-HR" sz="2000" i="1" dirty="0"/>
              <a:t>pospan</a:t>
            </a:r>
          </a:p>
          <a:p>
            <a:pPr marL="0" indent="0">
              <a:buNone/>
            </a:pPr>
            <a:r>
              <a:rPr lang="hr-HR" sz="2000" i="1" dirty="0"/>
              <a:t>ravnodušan</a:t>
            </a:r>
          </a:p>
          <a:p>
            <a:pPr marL="0" indent="0">
              <a:buNone/>
            </a:pPr>
            <a:r>
              <a:rPr lang="hr-HR" sz="2000" i="1" dirty="0"/>
              <a:t>odlučan</a:t>
            </a: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0291A08D-9C42-4997-8F35-C32E64AA293C}"/>
              </a:ext>
            </a:extLst>
          </p:cNvPr>
          <p:cNvSpPr txBox="1">
            <a:spLocks/>
          </p:cNvSpPr>
          <p:nvPr/>
        </p:nvSpPr>
        <p:spPr>
          <a:xfrm>
            <a:off x="5091398" y="409412"/>
            <a:ext cx="6614065" cy="34852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BEHAVIOUR</a:t>
            </a:r>
          </a:p>
          <a:p>
            <a:pPr marL="0" indent="0">
              <a:buNone/>
            </a:pPr>
            <a:r>
              <a:rPr lang="hr-HR" sz="2000" b="1" dirty="0" err="1"/>
              <a:t>gives</a:t>
            </a:r>
            <a:r>
              <a:rPr lang="hr-HR" sz="2000" b="1" dirty="0"/>
              <a:t> </a:t>
            </a:r>
            <a:r>
              <a:rPr lang="hr-HR" sz="2000" b="1" dirty="0" err="1"/>
              <a:t>her</a:t>
            </a:r>
            <a:r>
              <a:rPr lang="hr-HR" sz="2000" b="1" dirty="0"/>
              <a:t>/</a:t>
            </a:r>
            <a:r>
              <a:rPr lang="hr-HR" sz="2000" b="1" dirty="0" err="1"/>
              <a:t>her</a:t>
            </a:r>
            <a:r>
              <a:rPr lang="hr-HR" sz="2000" b="1" dirty="0"/>
              <a:t> </a:t>
            </a:r>
            <a:r>
              <a:rPr lang="hr-HR" sz="2000" b="1" dirty="0" err="1"/>
              <a:t>best</a:t>
            </a:r>
            <a:r>
              <a:rPr lang="hr-HR" sz="2000" b="1" dirty="0"/>
              <a:t> to</a:t>
            </a:r>
          </a:p>
          <a:p>
            <a:pPr marL="0" indent="0">
              <a:buNone/>
            </a:pPr>
            <a:r>
              <a:rPr lang="hr-HR" sz="2000" b="1" dirty="0" err="1"/>
              <a:t>stares</a:t>
            </a:r>
            <a:r>
              <a:rPr lang="hr-HR" sz="2000" b="1" dirty="0"/>
              <a:t> at</a:t>
            </a:r>
          </a:p>
          <a:p>
            <a:pPr marL="0" indent="0">
              <a:buNone/>
            </a:pPr>
            <a:r>
              <a:rPr lang="hr-HR" sz="2000" b="1" dirty="0" err="1"/>
              <a:t>rolls</a:t>
            </a:r>
            <a:r>
              <a:rPr lang="hr-HR" sz="2000" b="1" dirty="0"/>
              <a:t> </a:t>
            </a:r>
            <a:r>
              <a:rPr lang="hr-HR" sz="2000" b="1" dirty="0" err="1"/>
              <a:t>his</a:t>
            </a:r>
            <a:r>
              <a:rPr lang="hr-HR" sz="2000" b="1" dirty="0"/>
              <a:t>/</a:t>
            </a:r>
            <a:r>
              <a:rPr lang="hr-HR" sz="2000" b="1" dirty="0" err="1"/>
              <a:t>her</a:t>
            </a:r>
            <a:r>
              <a:rPr lang="hr-HR" sz="2000" b="1" dirty="0"/>
              <a:t> </a:t>
            </a:r>
            <a:r>
              <a:rPr lang="hr-HR" sz="2000" b="1" dirty="0" err="1"/>
              <a:t>eyes</a:t>
            </a:r>
            <a:endParaRPr lang="hr-HR" sz="2000" b="1" dirty="0"/>
          </a:p>
          <a:p>
            <a:pPr marL="0" indent="0">
              <a:buNone/>
            </a:pPr>
            <a:r>
              <a:rPr lang="hr-HR" sz="2000" b="1" dirty="0" err="1"/>
              <a:t>is</a:t>
            </a:r>
            <a:r>
              <a:rPr lang="hr-HR" sz="2000" b="1" dirty="0"/>
              <a:t> </a:t>
            </a:r>
            <a:r>
              <a:rPr lang="hr-HR" sz="2000" b="1" dirty="0" err="1"/>
              <a:t>active</a:t>
            </a:r>
            <a:endParaRPr lang="hr-HR" sz="2000" b="1" dirty="0"/>
          </a:p>
          <a:p>
            <a:pPr marL="0" indent="0">
              <a:buNone/>
            </a:pPr>
            <a:r>
              <a:rPr lang="hr-HR" sz="2000" b="1" dirty="0" err="1"/>
              <a:t>bites</a:t>
            </a:r>
            <a:r>
              <a:rPr lang="hr-HR" sz="2000" b="1" dirty="0"/>
              <a:t> </a:t>
            </a:r>
            <a:r>
              <a:rPr lang="hr-HR" sz="2000" b="1" dirty="0" err="1"/>
              <a:t>his</a:t>
            </a:r>
            <a:r>
              <a:rPr lang="hr-HR" sz="2000" b="1" dirty="0"/>
              <a:t>/</a:t>
            </a:r>
            <a:r>
              <a:rPr lang="hr-HR" sz="2000" b="1" dirty="0" err="1"/>
              <a:t>her</a:t>
            </a:r>
            <a:r>
              <a:rPr lang="hr-HR" sz="2000" b="1" dirty="0"/>
              <a:t> </a:t>
            </a:r>
            <a:r>
              <a:rPr lang="hr-HR" sz="2000" b="1" dirty="0" err="1"/>
              <a:t>fingernails</a:t>
            </a:r>
            <a:endParaRPr lang="hr-HR" sz="2000" b="1" dirty="0"/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816462CF-1831-4D81-B4DA-89CE8D845674}"/>
              </a:ext>
            </a:extLst>
          </p:cNvPr>
          <p:cNvSpPr txBox="1">
            <a:spLocks/>
          </p:cNvSpPr>
          <p:nvPr/>
        </p:nvSpPr>
        <p:spPr>
          <a:xfrm>
            <a:off x="8149652" y="357240"/>
            <a:ext cx="3713678" cy="2466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PONAŠANJE</a:t>
            </a:r>
          </a:p>
          <a:p>
            <a:pPr marL="0" indent="0">
              <a:buNone/>
            </a:pPr>
            <a:r>
              <a:rPr lang="hr-HR" sz="2000" i="1" dirty="0"/>
              <a:t>daje sve od sebe </a:t>
            </a:r>
          </a:p>
          <a:p>
            <a:pPr marL="0" indent="0">
              <a:buNone/>
            </a:pPr>
            <a:r>
              <a:rPr lang="hr-HR" sz="2000" i="1" dirty="0"/>
              <a:t>piljiti u</a:t>
            </a:r>
          </a:p>
          <a:p>
            <a:pPr marL="0" indent="0">
              <a:buNone/>
            </a:pPr>
            <a:r>
              <a:rPr lang="hr-HR" sz="2000" i="1" dirty="0"/>
              <a:t>preokreće očima </a:t>
            </a:r>
          </a:p>
          <a:p>
            <a:pPr marL="0" indent="0">
              <a:buNone/>
            </a:pPr>
            <a:r>
              <a:rPr lang="hr-HR" sz="2000" i="1" dirty="0"/>
              <a:t>je aktivan/aktivna</a:t>
            </a:r>
          </a:p>
          <a:p>
            <a:pPr marL="0" indent="0">
              <a:buNone/>
            </a:pPr>
            <a:r>
              <a:rPr lang="hr-HR" sz="2000" i="1" dirty="0"/>
              <a:t>grize nokte</a:t>
            </a: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876DFBC3-07E5-4E11-94CD-CD9C69727FDF}"/>
              </a:ext>
            </a:extLst>
          </p:cNvPr>
          <p:cNvSpPr txBox="1">
            <a:spLocks/>
          </p:cNvSpPr>
          <p:nvPr/>
        </p:nvSpPr>
        <p:spPr>
          <a:xfrm>
            <a:off x="5091397" y="2815303"/>
            <a:ext cx="6614065" cy="4122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CHARACTER TRAITS</a:t>
            </a:r>
          </a:p>
          <a:p>
            <a:pPr marL="0" indent="0">
              <a:buNone/>
            </a:pPr>
            <a:r>
              <a:rPr lang="hr-HR" sz="2000" b="1" dirty="0" err="1"/>
              <a:t>punctual</a:t>
            </a:r>
            <a:endParaRPr lang="hr-HR" sz="2000" b="1" dirty="0"/>
          </a:p>
          <a:p>
            <a:pPr marL="0" indent="0">
              <a:buNone/>
            </a:pPr>
            <a:r>
              <a:rPr lang="hr-HR" sz="2000" b="1" dirty="0" err="1"/>
              <a:t>selfish</a:t>
            </a:r>
            <a:endParaRPr lang="hr-HR" sz="2000" b="1" dirty="0"/>
          </a:p>
          <a:p>
            <a:pPr marL="0" indent="0">
              <a:buNone/>
            </a:pPr>
            <a:r>
              <a:rPr lang="hr-HR" sz="2000" b="1" dirty="0" err="1"/>
              <a:t>hardworking</a:t>
            </a:r>
            <a:endParaRPr lang="hr-HR" sz="2000" b="1" dirty="0"/>
          </a:p>
          <a:p>
            <a:pPr marL="0" indent="0">
              <a:buNone/>
            </a:pPr>
            <a:r>
              <a:rPr lang="hr-HR" sz="2000" b="1" dirty="0" err="1"/>
              <a:t>amusing</a:t>
            </a:r>
            <a:endParaRPr lang="hr-HR" sz="2000" b="1" dirty="0"/>
          </a:p>
          <a:p>
            <a:pPr marL="0" indent="0">
              <a:buNone/>
            </a:pPr>
            <a:r>
              <a:rPr lang="hr-HR" sz="2000" b="1" dirty="0" err="1"/>
              <a:t>generous</a:t>
            </a:r>
            <a:endParaRPr lang="hr-HR" sz="2000" b="1" dirty="0"/>
          </a:p>
          <a:p>
            <a:pPr marL="0" indent="0">
              <a:buNone/>
            </a:pPr>
            <a:r>
              <a:rPr lang="hr-HR" sz="2000" b="1" dirty="0" err="1"/>
              <a:t>charismatic</a:t>
            </a:r>
            <a:endParaRPr lang="hr-HR" sz="2000" b="1" dirty="0"/>
          </a:p>
          <a:p>
            <a:pPr marL="0" indent="0">
              <a:buNone/>
            </a:pPr>
            <a:r>
              <a:rPr lang="hr-HR" sz="2000" b="1" dirty="0" err="1"/>
              <a:t>superficial</a:t>
            </a:r>
            <a:endParaRPr lang="hr-HR" sz="2000" b="1" dirty="0"/>
          </a:p>
          <a:p>
            <a:pPr marL="0" indent="0">
              <a:buNone/>
            </a:pPr>
            <a:r>
              <a:rPr lang="hr-HR" sz="2000" b="1" dirty="0" err="1"/>
              <a:t>clumsy</a:t>
            </a:r>
            <a:endParaRPr lang="hr-HR" sz="2000" b="1" dirty="0"/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707FCBA0-6954-4E8C-9EB0-66597C7513D0}"/>
              </a:ext>
            </a:extLst>
          </p:cNvPr>
          <p:cNvSpPr txBox="1">
            <a:spLocks/>
          </p:cNvSpPr>
          <p:nvPr/>
        </p:nvSpPr>
        <p:spPr>
          <a:xfrm>
            <a:off x="8149652" y="2796279"/>
            <a:ext cx="3713678" cy="35879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KARAKTERNE OSOBINE</a:t>
            </a:r>
          </a:p>
          <a:p>
            <a:pPr marL="0" indent="0">
              <a:buNone/>
            </a:pPr>
            <a:r>
              <a:rPr lang="hr-HR" sz="2000" i="1" dirty="0"/>
              <a:t>točan</a:t>
            </a:r>
          </a:p>
          <a:p>
            <a:pPr marL="0" indent="0">
              <a:buNone/>
            </a:pPr>
            <a:r>
              <a:rPr lang="hr-HR" sz="2000" i="1" dirty="0"/>
              <a:t>sebičan </a:t>
            </a:r>
          </a:p>
          <a:p>
            <a:pPr marL="0" indent="0">
              <a:buNone/>
            </a:pPr>
            <a:r>
              <a:rPr lang="hr-HR" sz="2000" i="1" dirty="0"/>
              <a:t>vrijedan</a:t>
            </a:r>
          </a:p>
          <a:p>
            <a:pPr marL="0" indent="0">
              <a:buNone/>
            </a:pPr>
            <a:r>
              <a:rPr lang="hr-HR" sz="2000" i="1" dirty="0"/>
              <a:t>zabavan</a:t>
            </a:r>
          </a:p>
          <a:p>
            <a:pPr marL="0" indent="0">
              <a:buNone/>
            </a:pPr>
            <a:r>
              <a:rPr lang="hr-HR" sz="2000" i="1" dirty="0"/>
              <a:t>velikodušan</a:t>
            </a:r>
          </a:p>
          <a:p>
            <a:pPr marL="0" indent="0">
              <a:buNone/>
            </a:pPr>
            <a:r>
              <a:rPr lang="hr-HR" sz="2000" i="1" dirty="0"/>
              <a:t>karizmatičan</a:t>
            </a:r>
          </a:p>
          <a:p>
            <a:pPr marL="0" indent="0">
              <a:buNone/>
            </a:pPr>
            <a:r>
              <a:rPr lang="hr-HR" sz="2000" i="1" dirty="0"/>
              <a:t>površan</a:t>
            </a:r>
          </a:p>
          <a:p>
            <a:pPr marL="0" indent="0">
              <a:buNone/>
            </a:pPr>
            <a:r>
              <a:rPr lang="hr-HR" sz="2000" i="1" dirty="0"/>
              <a:t>nespretan</a:t>
            </a: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F9C712BE-48F5-4A66-B323-10651CCB0D6E}"/>
              </a:ext>
            </a:extLst>
          </p:cNvPr>
          <p:cNvSpPr txBox="1">
            <a:spLocks/>
          </p:cNvSpPr>
          <p:nvPr/>
        </p:nvSpPr>
        <p:spPr>
          <a:xfrm>
            <a:off x="5091396" y="6437570"/>
            <a:ext cx="6019800" cy="1741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Možeš li se sjetiti još koje riječi za svaku od kategorija?</a:t>
            </a:r>
          </a:p>
        </p:txBody>
      </p:sp>
    </p:spTree>
    <p:extLst>
      <p:ext uri="{BB962C8B-B14F-4D97-AF65-F5344CB8AC3E}">
        <p14:creationId xmlns:p14="http://schemas.microsoft.com/office/powerpoint/2010/main" val="4224641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1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10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10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11" grpId="0"/>
      <p:bldP spid="12" grpId="0" build="p"/>
      <p:bldP spid="13" grpId="0"/>
      <p:bldP spid="14" grpId="0" build="p"/>
      <p:bldP spid="8" grpId="0"/>
      <p:bldP spid="9" grpId="0" build="p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1B6BFB55-AB3A-4C18-8FAE-E3664C90E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1533" y="1320996"/>
            <a:ext cx="6341125" cy="3987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exercise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15.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123" y="997775"/>
            <a:ext cx="4186410" cy="5584399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4460725" y="1769464"/>
            <a:ext cx="6019800" cy="1741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000" i="1" dirty="0"/>
              <a:t>U prvom zadatku upari riječ sa njezinim objašnjenjem na engleskom jeziku.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/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23" y="2572320"/>
            <a:ext cx="11565470" cy="4017104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54729A50-9466-49B4-BB35-0B2C6686DD65}"/>
              </a:ext>
            </a:extLst>
          </p:cNvPr>
          <p:cNvSpPr txBox="1">
            <a:spLocks/>
          </p:cNvSpPr>
          <p:nvPr/>
        </p:nvSpPr>
        <p:spPr>
          <a:xfrm>
            <a:off x="6219241" y="3722754"/>
            <a:ext cx="1165036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honest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C21A9B78-067B-4C2D-B624-8CB145C0706C}"/>
              </a:ext>
            </a:extLst>
          </p:cNvPr>
          <p:cNvSpPr txBox="1">
            <a:spLocks/>
          </p:cNvSpPr>
          <p:nvPr/>
        </p:nvSpPr>
        <p:spPr>
          <a:xfrm>
            <a:off x="6858274" y="4124181"/>
            <a:ext cx="1165036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curious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A4E5127C-A26B-41A6-A012-1ADAEC29DCC2}"/>
              </a:ext>
            </a:extLst>
          </p:cNvPr>
          <p:cNvSpPr txBox="1">
            <a:spLocks/>
          </p:cNvSpPr>
          <p:nvPr/>
        </p:nvSpPr>
        <p:spPr>
          <a:xfrm>
            <a:off x="188608" y="191537"/>
            <a:ext cx="7932455" cy="1741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Pogledaj današnji naslov! Što bi značio izraz: „</a:t>
            </a:r>
            <a:r>
              <a:rPr lang="en-US" sz="2000" i="1" dirty="0"/>
              <a:t>to be as different as chalk and</a:t>
            </a:r>
            <a:r>
              <a:rPr lang="hr-HR" sz="2000" i="1" dirty="0"/>
              <a:t> c</a:t>
            </a:r>
            <a:r>
              <a:rPr lang="en-US" sz="2000" i="1" dirty="0" err="1"/>
              <a:t>hee</a:t>
            </a:r>
            <a:r>
              <a:rPr lang="hr-HR" sz="2000" i="1" dirty="0"/>
              <a:t>se”? Biti različit poput te dvije stvari CHALK (krede) i CHEESE (sira)!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/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DC4D1371-B3E5-4516-B2C4-012A51CDEE99}"/>
              </a:ext>
            </a:extLst>
          </p:cNvPr>
          <p:cNvSpPr txBox="1">
            <a:spLocks/>
          </p:cNvSpPr>
          <p:nvPr/>
        </p:nvSpPr>
        <p:spPr>
          <a:xfrm>
            <a:off x="9312131" y="4505180"/>
            <a:ext cx="1850240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nostalgic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9BE92B04-CF82-4C78-A7C2-CE9658DA02DC}"/>
              </a:ext>
            </a:extLst>
          </p:cNvPr>
          <p:cNvSpPr txBox="1">
            <a:spLocks/>
          </p:cNvSpPr>
          <p:nvPr/>
        </p:nvSpPr>
        <p:spPr>
          <a:xfrm>
            <a:off x="6956027" y="4909877"/>
            <a:ext cx="1165036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pushy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7C3C5712-3A3E-4C2E-92EF-0B3DD34347B5}"/>
              </a:ext>
            </a:extLst>
          </p:cNvPr>
          <p:cNvSpPr txBox="1">
            <a:spLocks/>
          </p:cNvSpPr>
          <p:nvPr/>
        </p:nvSpPr>
        <p:spPr>
          <a:xfrm>
            <a:off x="5726691" y="5293205"/>
            <a:ext cx="1165036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amusing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7ACC1A5E-5163-4FCE-9807-0EBC4E2C2AB5}"/>
              </a:ext>
            </a:extLst>
          </p:cNvPr>
          <p:cNvSpPr txBox="1">
            <a:spLocks/>
          </p:cNvSpPr>
          <p:nvPr/>
        </p:nvSpPr>
        <p:spPr>
          <a:xfrm>
            <a:off x="5176323" y="5677474"/>
            <a:ext cx="1165036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caring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41157D39-533A-4B84-A9B9-F84DC4903FC4}"/>
              </a:ext>
            </a:extLst>
          </p:cNvPr>
          <p:cNvSpPr txBox="1">
            <a:spLocks/>
          </p:cNvSpPr>
          <p:nvPr/>
        </p:nvSpPr>
        <p:spPr>
          <a:xfrm>
            <a:off x="4625955" y="6074389"/>
            <a:ext cx="1165036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clever</a:t>
            </a:r>
            <a:endParaRPr lang="hr-HR" sz="2200" i="1" dirty="0">
              <a:solidFill>
                <a:srgbClr val="FF0000"/>
              </a:solidFill>
            </a:endParaRPr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A0455702-DDA4-43B7-A3C0-352F90C588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0813" y="-52961"/>
            <a:ext cx="3952875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701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7" grpId="0" build="p"/>
      <p:bldP spid="9" grpId="0" build="p"/>
      <p:bldP spid="8" grpId="0"/>
      <p:bldP spid="10" grpId="0" build="p"/>
      <p:bldP spid="11" grpId="0" build="p"/>
      <p:bldP spid="12" grpId="0" build="p"/>
      <p:bldP spid="13" grpId="0" build="p"/>
      <p:bldP spid="1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245123" y="946722"/>
            <a:ext cx="11565470" cy="1741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What are these famous fictional characters and people like?</a:t>
            </a:r>
            <a:br>
              <a:rPr lang="hr-HR" sz="2000" b="1" dirty="0"/>
            </a:br>
            <a:r>
              <a:rPr lang="en-US" sz="2000" b="1" dirty="0"/>
              <a:t>Match and then try to tell more about them using the words from Lesson 5 in your textbook.</a:t>
            </a:r>
            <a:endParaRPr lang="hr-HR" sz="2000" b="1" dirty="0"/>
          </a:p>
          <a:p>
            <a:pPr marL="0" indent="0">
              <a:buNone/>
            </a:pPr>
            <a:r>
              <a:rPr lang="hr-HR" sz="2000" i="1" dirty="0"/>
              <a:t>U drugom zadatku </a:t>
            </a:r>
            <a:r>
              <a:rPr lang="pl-PL" sz="2000" i="1" dirty="0"/>
              <a:t>upari poznate osobe s ponuđenim pridjevima.</a:t>
            </a:r>
            <a:endParaRPr lang="hr-HR" sz="2000" i="1" dirty="0"/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23" y="2236269"/>
            <a:ext cx="11565470" cy="3411250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54729A50-9466-49B4-BB35-0B2C6686DD65}"/>
              </a:ext>
            </a:extLst>
          </p:cNvPr>
          <p:cNvSpPr txBox="1">
            <a:spLocks/>
          </p:cNvSpPr>
          <p:nvPr/>
        </p:nvSpPr>
        <p:spPr>
          <a:xfrm>
            <a:off x="3497441" y="3920948"/>
            <a:ext cx="5523896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2152650" algn="l"/>
              </a:tabLst>
            </a:pPr>
            <a:r>
              <a:rPr lang="hr-HR" sz="2200" i="1" dirty="0">
                <a:solidFill>
                  <a:srgbClr val="FF0000"/>
                </a:solidFill>
              </a:rPr>
              <a:t>1                        	pažljiv, pronicljiv</a:t>
            </a: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C21A9B78-067B-4C2D-B624-8CB145C0706C}"/>
              </a:ext>
            </a:extLst>
          </p:cNvPr>
          <p:cNvSpPr txBox="1">
            <a:spLocks/>
          </p:cNvSpPr>
          <p:nvPr/>
        </p:nvSpPr>
        <p:spPr>
          <a:xfrm>
            <a:off x="3497441" y="5084769"/>
            <a:ext cx="1165036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DC4D1371-B3E5-4516-B2C4-012A51CDEE99}"/>
              </a:ext>
            </a:extLst>
          </p:cNvPr>
          <p:cNvSpPr txBox="1">
            <a:spLocks/>
          </p:cNvSpPr>
          <p:nvPr/>
        </p:nvSpPr>
        <p:spPr>
          <a:xfrm>
            <a:off x="3475147" y="4665153"/>
            <a:ext cx="1850240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9BE92B04-CF82-4C78-A7C2-CE9658DA02DC}"/>
              </a:ext>
            </a:extLst>
          </p:cNvPr>
          <p:cNvSpPr txBox="1">
            <a:spLocks/>
          </p:cNvSpPr>
          <p:nvPr/>
        </p:nvSpPr>
        <p:spPr>
          <a:xfrm>
            <a:off x="3497441" y="3530867"/>
            <a:ext cx="1165036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7C3C5712-3A3E-4C2E-92EF-0B3DD34347B5}"/>
              </a:ext>
            </a:extLst>
          </p:cNvPr>
          <p:cNvSpPr txBox="1">
            <a:spLocks/>
          </p:cNvSpPr>
          <p:nvPr/>
        </p:nvSpPr>
        <p:spPr>
          <a:xfrm>
            <a:off x="3501862" y="4320533"/>
            <a:ext cx="1165036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7ACC1A5E-5163-4FCE-9807-0EBC4E2C2AB5}"/>
              </a:ext>
            </a:extLst>
          </p:cNvPr>
          <p:cNvSpPr txBox="1">
            <a:spLocks/>
          </p:cNvSpPr>
          <p:nvPr/>
        </p:nvSpPr>
        <p:spPr>
          <a:xfrm>
            <a:off x="3495048" y="3186247"/>
            <a:ext cx="1165036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010590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  <p:bldP spid="9" grpId="0" build="p"/>
      <p:bldP spid="10" grpId="0" build="p"/>
      <p:bldP spid="11" grpId="0" build="p"/>
      <p:bldP spid="12" grpId="0" build="p"/>
      <p:bldP spid="1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F2202402-E673-496A-80DA-026305A85E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880" y="215768"/>
            <a:ext cx="8511563" cy="3213232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A7462F2-708C-4037-A288-EBAB9B3A95FA}"/>
              </a:ext>
            </a:extLst>
          </p:cNvPr>
          <p:cNvSpPr txBox="1">
            <a:spLocks/>
          </p:cNvSpPr>
          <p:nvPr/>
        </p:nvSpPr>
        <p:spPr>
          <a:xfrm>
            <a:off x="9088915" y="841646"/>
            <a:ext cx="2834204" cy="174180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Use at least two adjectives to describe these people’s looks.</a:t>
            </a:r>
            <a:endParaRPr lang="hr-HR" sz="2000" b="1" dirty="0"/>
          </a:p>
          <a:p>
            <a:pPr marL="0" indent="0">
              <a:buNone/>
            </a:pPr>
            <a:r>
              <a:rPr lang="hr-HR" sz="2000" i="1" dirty="0"/>
              <a:t>U trećem zadatku </a:t>
            </a:r>
            <a:r>
              <a:rPr lang="pl-PL" sz="2000" i="1" dirty="0"/>
              <a:t>opiši svaku osobu sa najmanje dva pridjeva.</a:t>
            </a:r>
            <a:endParaRPr lang="hr-HR" sz="2000" i="1" dirty="0"/>
          </a:p>
        </p:txBody>
      </p:sp>
      <p:sp>
        <p:nvSpPr>
          <p:cNvPr id="4" name="Rezervirano mjesto sadržaja 2">
            <a:extLst>
              <a:ext uri="{FF2B5EF4-FFF2-40B4-BE49-F238E27FC236}">
                <a16:creationId xmlns:a16="http://schemas.microsoft.com/office/drawing/2014/main" id="{7DED8782-578A-4293-8026-A3AD04CA071A}"/>
              </a:ext>
            </a:extLst>
          </p:cNvPr>
          <p:cNvSpPr txBox="1">
            <a:spLocks/>
          </p:cNvSpPr>
          <p:nvPr/>
        </p:nvSpPr>
        <p:spPr>
          <a:xfrm>
            <a:off x="677757" y="2583451"/>
            <a:ext cx="1415448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young</a:t>
            </a:r>
            <a:r>
              <a:rPr lang="hr-HR" sz="1800" i="1" dirty="0">
                <a:solidFill>
                  <a:srgbClr val="FF0000"/>
                </a:solidFill>
              </a:rPr>
              <a:t>, </a:t>
            </a:r>
            <a:r>
              <a:rPr lang="hr-HR" sz="1800" i="1" dirty="0" err="1">
                <a:solidFill>
                  <a:srgbClr val="FF0000"/>
                </a:solidFill>
              </a:rPr>
              <a:t>slim</a:t>
            </a:r>
            <a:endParaRPr lang="hr-HR" sz="1800" i="1" dirty="0">
              <a:solidFill>
                <a:srgbClr val="FF0000"/>
              </a:solidFill>
            </a:endParaRPr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D8519DBB-75A6-4DF6-925B-6F3086E18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7678" y="3759511"/>
            <a:ext cx="4562475" cy="2752725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999A095B-E6C1-4638-A525-68BA3471E408}"/>
              </a:ext>
            </a:extLst>
          </p:cNvPr>
          <p:cNvSpPr txBox="1">
            <a:spLocks/>
          </p:cNvSpPr>
          <p:nvPr/>
        </p:nvSpPr>
        <p:spPr>
          <a:xfrm>
            <a:off x="268880" y="4663462"/>
            <a:ext cx="6287190" cy="1741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Match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opposites</a:t>
            </a:r>
            <a:r>
              <a:rPr lang="hr-HR" sz="2000" b="1" dirty="0"/>
              <a:t>.</a:t>
            </a:r>
          </a:p>
          <a:p>
            <a:pPr marL="0" indent="0">
              <a:buNone/>
            </a:pPr>
            <a:r>
              <a:rPr lang="hr-HR" sz="2000" i="1" dirty="0"/>
              <a:t>U četvrtom zadatku </a:t>
            </a:r>
            <a:r>
              <a:rPr lang="pl-PL" sz="2000" i="1" dirty="0"/>
              <a:t>upari pridjeve različitog značenja, npr. </a:t>
            </a:r>
            <a:r>
              <a:rPr lang="pl-PL" sz="2000" b="1" dirty="0"/>
              <a:t>CHEERFUL</a:t>
            </a:r>
            <a:r>
              <a:rPr lang="pl-PL" sz="2000" i="1" dirty="0"/>
              <a:t> znači veseo, a supriotno od toga je nesretan tj. </a:t>
            </a:r>
            <a:r>
              <a:rPr lang="pl-PL" sz="2000" b="1" dirty="0"/>
              <a:t>UNHAPPY</a:t>
            </a:r>
            <a:r>
              <a:rPr lang="pl-PL" sz="2000" i="1" dirty="0"/>
              <a:t>.</a:t>
            </a:r>
            <a:endParaRPr lang="hr-HR" sz="2000" i="1" dirty="0"/>
          </a:p>
        </p:txBody>
      </p:sp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60587F7A-3F48-49C3-B16D-D8CC93CE4F6D}"/>
              </a:ext>
            </a:extLst>
          </p:cNvPr>
          <p:cNvSpPr txBox="1">
            <a:spLocks/>
          </p:cNvSpPr>
          <p:nvPr/>
        </p:nvSpPr>
        <p:spPr>
          <a:xfrm>
            <a:off x="9633837" y="4922421"/>
            <a:ext cx="1165036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8899749E-8AD2-454A-AF3C-A88602390E0B}"/>
              </a:ext>
            </a:extLst>
          </p:cNvPr>
          <p:cNvSpPr txBox="1">
            <a:spLocks/>
          </p:cNvSpPr>
          <p:nvPr/>
        </p:nvSpPr>
        <p:spPr>
          <a:xfrm>
            <a:off x="9633837" y="5276846"/>
            <a:ext cx="1165036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36B34579-A585-4E57-AA6E-5FA41B8B7A47}"/>
              </a:ext>
            </a:extLst>
          </p:cNvPr>
          <p:cNvSpPr txBox="1">
            <a:spLocks/>
          </p:cNvSpPr>
          <p:nvPr/>
        </p:nvSpPr>
        <p:spPr>
          <a:xfrm>
            <a:off x="9633837" y="5629391"/>
            <a:ext cx="1165036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110EE89C-705C-415C-8A06-B995387FDA4D}"/>
              </a:ext>
            </a:extLst>
          </p:cNvPr>
          <p:cNvSpPr txBox="1">
            <a:spLocks/>
          </p:cNvSpPr>
          <p:nvPr/>
        </p:nvSpPr>
        <p:spPr>
          <a:xfrm>
            <a:off x="9633837" y="4580893"/>
            <a:ext cx="1165036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185BF2F2-A839-48CB-BA0C-101AA8D6DF77}"/>
              </a:ext>
            </a:extLst>
          </p:cNvPr>
          <p:cNvSpPr txBox="1">
            <a:spLocks/>
          </p:cNvSpPr>
          <p:nvPr/>
        </p:nvSpPr>
        <p:spPr>
          <a:xfrm>
            <a:off x="9633837" y="5973788"/>
            <a:ext cx="1165036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6E021C92-A154-4003-8857-17D423B662E5}"/>
              </a:ext>
            </a:extLst>
          </p:cNvPr>
          <p:cNvSpPr txBox="1">
            <a:spLocks/>
          </p:cNvSpPr>
          <p:nvPr/>
        </p:nvSpPr>
        <p:spPr>
          <a:xfrm>
            <a:off x="9633837" y="4243194"/>
            <a:ext cx="1165036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519200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6" grpId="0"/>
      <p:bldP spid="7" grpId="0" build="p"/>
      <p:bldP spid="8" grpId="0" build="p"/>
      <p:bldP spid="9" grpId="0" build="p"/>
      <p:bldP spid="10" grpId="0" build="p"/>
      <p:bldP spid="11" grpId="0" build="p"/>
      <p:bldP spid="1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F2202402-E673-496A-80DA-026305A85E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1557" y="297499"/>
            <a:ext cx="8511563" cy="3028552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A7462F2-708C-4037-A288-EBAB9B3A95FA}"/>
              </a:ext>
            </a:extLst>
          </p:cNvPr>
          <p:cNvSpPr txBox="1">
            <a:spLocks/>
          </p:cNvSpPr>
          <p:nvPr/>
        </p:nvSpPr>
        <p:spPr>
          <a:xfrm>
            <a:off x="348552" y="1996572"/>
            <a:ext cx="2834204" cy="3316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How do these people feel?</a:t>
            </a:r>
            <a:r>
              <a:rPr lang="hr-HR" sz="2000" b="1" dirty="0"/>
              <a:t> </a:t>
            </a:r>
            <a:r>
              <a:rPr lang="en-US" sz="2000" b="1" dirty="0"/>
              <a:t>What are these people like?</a:t>
            </a:r>
            <a:endParaRPr lang="hr-HR" sz="2000" b="1" dirty="0"/>
          </a:p>
          <a:p>
            <a:pPr marL="0" indent="0">
              <a:buNone/>
            </a:pPr>
            <a:r>
              <a:rPr lang="hr-HR" sz="2000" i="1" dirty="0"/>
              <a:t>U petom i šestom zadatku </a:t>
            </a:r>
            <a:r>
              <a:rPr lang="pl-PL" sz="2000" i="1" dirty="0"/>
              <a:t>pročitaj opise i zapiši  odgovarajuće pridjeve (kako se osobe osjećaju/emotions, kakve su te osobe/character traits)..</a:t>
            </a:r>
            <a:endParaRPr lang="hr-HR" sz="2000" i="1" dirty="0"/>
          </a:p>
        </p:txBody>
      </p:sp>
      <p:sp>
        <p:nvSpPr>
          <p:cNvPr id="4" name="Rezervirano mjesto sadržaja 2">
            <a:extLst>
              <a:ext uri="{FF2B5EF4-FFF2-40B4-BE49-F238E27FC236}">
                <a16:creationId xmlns:a16="http://schemas.microsoft.com/office/drawing/2014/main" id="{7DED8782-578A-4293-8026-A3AD04CA071A}"/>
              </a:ext>
            </a:extLst>
          </p:cNvPr>
          <p:cNvSpPr txBox="1">
            <a:spLocks/>
          </p:cNvSpPr>
          <p:nvPr/>
        </p:nvSpPr>
        <p:spPr>
          <a:xfrm>
            <a:off x="7893813" y="952955"/>
            <a:ext cx="1415448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nostalgic</a:t>
            </a:r>
            <a:endParaRPr lang="hr-HR" sz="1800" i="1" dirty="0">
              <a:solidFill>
                <a:srgbClr val="FF0000"/>
              </a:solidFill>
            </a:endParaRPr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D8519DBB-75A6-4DF6-925B-6F3086E187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301" y="3654872"/>
            <a:ext cx="8192074" cy="2938679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7185F057-BA86-49A9-8C6F-8EE9D8D27A86}"/>
              </a:ext>
            </a:extLst>
          </p:cNvPr>
          <p:cNvSpPr txBox="1">
            <a:spLocks/>
          </p:cNvSpPr>
          <p:nvPr/>
        </p:nvSpPr>
        <p:spPr>
          <a:xfrm>
            <a:off x="7182596" y="4642224"/>
            <a:ext cx="1415448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charismatic</a:t>
            </a:r>
            <a:endParaRPr lang="hr-HR" sz="18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062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1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65594" y="114441"/>
            <a:ext cx="3459114" cy="5213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 err="1"/>
              <a:t>Go</a:t>
            </a:r>
            <a:r>
              <a:rPr lang="hr-HR" sz="2000" b="1" dirty="0"/>
              <a:t> </a:t>
            </a:r>
            <a:r>
              <a:rPr lang="hr-HR" sz="2000" b="1" dirty="0" err="1"/>
              <a:t>back</a:t>
            </a:r>
            <a:r>
              <a:rPr lang="hr-HR" sz="2000" b="1" dirty="0"/>
              <a:t> to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18.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5" y="20328"/>
            <a:ext cx="5108448" cy="6817344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9830EE1A-D0BF-4061-8748-B91F9ED883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380" y="235325"/>
            <a:ext cx="7988560" cy="6387349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FFE14C9D-F79A-42C0-87D5-7951E53F2573}"/>
              </a:ext>
            </a:extLst>
          </p:cNvPr>
          <p:cNvSpPr txBox="1">
            <a:spLocks/>
          </p:cNvSpPr>
          <p:nvPr/>
        </p:nvSpPr>
        <p:spPr>
          <a:xfrm>
            <a:off x="8565594" y="825195"/>
            <a:ext cx="3459114" cy="2557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In </a:t>
            </a:r>
            <a:r>
              <a:rPr lang="hr-HR" sz="2000" b="1" dirty="0" err="1"/>
              <a:t>task</a:t>
            </a:r>
            <a:r>
              <a:rPr lang="hr-HR" sz="2000" b="1" dirty="0"/>
              <a:t> 2, </a:t>
            </a:r>
            <a:r>
              <a:rPr lang="hr-HR" sz="2000" b="1" dirty="0" err="1"/>
              <a:t>you</a:t>
            </a:r>
            <a:r>
              <a:rPr lang="hr-HR" sz="2000" b="1" dirty="0"/>
              <a:t> </a:t>
            </a:r>
            <a:r>
              <a:rPr lang="hr-HR" sz="2000" b="1" dirty="0" err="1"/>
              <a:t>need</a:t>
            </a:r>
            <a:r>
              <a:rPr lang="hr-HR" sz="2000" b="1" dirty="0"/>
              <a:t> to c</a:t>
            </a:r>
            <a:r>
              <a:rPr lang="en-US" sz="2000" b="1" dirty="0" err="1"/>
              <a:t>hoose</a:t>
            </a:r>
            <a:r>
              <a:rPr lang="en-US" sz="2000" b="1" dirty="0"/>
              <a:t> a photo</a:t>
            </a:r>
            <a:r>
              <a:rPr lang="hr-HR" sz="2000" b="1" dirty="0"/>
              <a:t> </a:t>
            </a:r>
            <a:r>
              <a:rPr lang="hr-HR" sz="2000" b="1" dirty="0" err="1"/>
              <a:t>and</a:t>
            </a:r>
            <a:r>
              <a:rPr lang="hr-HR" sz="2000" b="1" dirty="0"/>
              <a:t> w</a:t>
            </a:r>
            <a:r>
              <a:rPr lang="en-US" sz="2000" b="1" dirty="0"/>
              <a:t>rite about it using the prompts.</a:t>
            </a:r>
            <a:endParaRPr lang="hr-HR" sz="2000" b="1" dirty="0"/>
          </a:p>
          <a:p>
            <a:pPr marL="0" indent="0">
              <a:buNone/>
            </a:pPr>
            <a:r>
              <a:rPr lang="hr-HR" sz="2000" i="1" dirty="0"/>
              <a:t>Odaberi jednu fotografiju i opiši osobu prema uputama/ predlošku u svoju bilježnicu.</a:t>
            </a:r>
          </a:p>
        </p:txBody>
      </p:sp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5BBE84D0-1CA5-4704-A592-983C2E8A6F58}"/>
              </a:ext>
            </a:extLst>
          </p:cNvPr>
          <p:cNvSpPr txBox="1">
            <a:spLocks/>
          </p:cNvSpPr>
          <p:nvPr/>
        </p:nvSpPr>
        <p:spPr>
          <a:xfrm>
            <a:off x="8565594" y="2702530"/>
            <a:ext cx="3459114" cy="15376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There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is</a:t>
            </a:r>
            <a:r>
              <a:rPr lang="hr-HR" sz="1800" i="1" dirty="0">
                <a:solidFill>
                  <a:srgbClr val="FF0000"/>
                </a:solidFill>
              </a:rPr>
              <a:t> a </a:t>
            </a:r>
            <a:r>
              <a:rPr lang="hr-HR" sz="1800" i="1" dirty="0" err="1">
                <a:solidFill>
                  <a:srgbClr val="FF0000"/>
                </a:solidFill>
              </a:rPr>
              <a:t>man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in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the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photo</a:t>
            </a:r>
            <a:r>
              <a:rPr lang="hr-HR" sz="1800" i="1" dirty="0">
                <a:solidFill>
                  <a:srgbClr val="FF0000"/>
                </a:solidFill>
              </a:rPr>
              <a:t>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1800" i="1" dirty="0">
                <a:solidFill>
                  <a:srgbClr val="FF0000"/>
                </a:solidFill>
              </a:rPr>
              <a:t>He </a:t>
            </a:r>
            <a:r>
              <a:rPr lang="hr-HR" sz="1800" i="1" dirty="0" err="1">
                <a:solidFill>
                  <a:srgbClr val="FF0000"/>
                </a:solidFill>
              </a:rPr>
              <a:t>is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running</a:t>
            </a:r>
            <a:r>
              <a:rPr lang="hr-HR" sz="1800" i="1" dirty="0">
                <a:solidFill>
                  <a:srgbClr val="FF0000"/>
                </a:solidFill>
              </a:rPr>
              <a:t>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1800" i="1" dirty="0">
                <a:solidFill>
                  <a:srgbClr val="FF0000"/>
                </a:solidFill>
              </a:rPr>
              <a:t>He </a:t>
            </a:r>
            <a:r>
              <a:rPr lang="hr-HR" sz="1800" i="1" dirty="0" err="1">
                <a:solidFill>
                  <a:srgbClr val="FF0000"/>
                </a:solidFill>
              </a:rPr>
              <a:t>is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muscular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and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athletic</a:t>
            </a:r>
            <a:r>
              <a:rPr lang="hr-HR" sz="1800" i="1" dirty="0">
                <a:solidFill>
                  <a:srgbClr val="FF0000"/>
                </a:solidFill>
              </a:rPr>
              <a:t>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This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person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seems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excited</a:t>
            </a:r>
            <a:r>
              <a:rPr lang="hr-HR" sz="1800" i="1" dirty="0">
                <a:solidFill>
                  <a:srgbClr val="FF0000"/>
                </a:solidFill>
              </a:rPr>
              <a:t>, </a:t>
            </a:r>
            <a:r>
              <a:rPr lang="hr-HR" sz="1800" i="1" dirty="0" err="1">
                <a:solidFill>
                  <a:srgbClr val="FF0000"/>
                </a:solidFill>
              </a:rPr>
              <a:t>determined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and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hardworking</a:t>
            </a:r>
            <a:r>
              <a:rPr lang="hr-HR" sz="1800" i="1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9115D194-0BB0-4BD8-8C18-33CF0FB56035}"/>
              </a:ext>
            </a:extLst>
          </p:cNvPr>
          <p:cNvSpPr txBox="1">
            <a:spLocks/>
          </p:cNvSpPr>
          <p:nvPr/>
        </p:nvSpPr>
        <p:spPr>
          <a:xfrm>
            <a:off x="8565594" y="5083159"/>
            <a:ext cx="3459114" cy="15376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Naučeno možeš uvježbati na sljedećoj poveznici:</a:t>
            </a:r>
          </a:p>
          <a:p>
            <a:pPr marL="0" indent="0">
              <a:buNone/>
            </a:pPr>
            <a:r>
              <a:rPr lang="hr-HR" sz="2000" dirty="0">
                <a:hlinkClick r:id="rId4"/>
              </a:rPr>
              <a:t>https://learningapps.org/watch?v=pxbsks96t20</a:t>
            </a:r>
            <a:endParaRPr lang="hr-HR" sz="2000" dirty="0"/>
          </a:p>
          <a:p>
            <a:pPr marL="0" indent="0">
              <a:buNone/>
            </a:pPr>
            <a:endParaRPr lang="hr-HR" sz="2000" i="1" dirty="0"/>
          </a:p>
        </p:txBody>
      </p:sp>
    </p:spTree>
    <p:extLst>
      <p:ext uri="{BB962C8B-B14F-4D97-AF65-F5344CB8AC3E}">
        <p14:creationId xmlns:p14="http://schemas.microsoft.com/office/powerpoint/2010/main" val="1489570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 build="p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2">
            <a:extLst>
              <a:ext uri="{FF2B5EF4-FFF2-40B4-BE49-F238E27FC236}">
                <a16:creationId xmlns:a16="http://schemas.microsoft.com/office/drawing/2014/main" id="{2AF3F46D-1885-4F99-A383-C4EDF7FD19B6}"/>
              </a:ext>
            </a:extLst>
          </p:cNvPr>
          <p:cNvSpPr txBox="1">
            <a:spLocks/>
          </p:cNvSpPr>
          <p:nvPr/>
        </p:nvSpPr>
        <p:spPr>
          <a:xfrm>
            <a:off x="780360" y="2088821"/>
            <a:ext cx="10631277" cy="50732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sz="2000" i="1" dirty="0"/>
              <a:t>Otvori sljedeću poveznicu, te odaberi </a:t>
            </a:r>
            <a:r>
              <a:rPr lang="hr-HR" sz="2000" b="1" dirty="0"/>
              <a:t>LEARN MORE</a:t>
            </a:r>
            <a:r>
              <a:rPr lang="hr-HR" sz="2000" i="1" dirty="0"/>
              <a:t>!</a:t>
            </a:r>
          </a:p>
          <a:p>
            <a:pPr marL="0" indent="0" algn="ctr">
              <a:buNone/>
            </a:pPr>
            <a:r>
              <a:rPr lang="hr-HR" sz="2000" dirty="0">
                <a:hlinkClick r:id="rId2"/>
              </a:rPr>
              <a:t>https://www.e-sfera.hr/dodatni-digitalni-sadrzaji/ad6bdda6-8715-4891-97c7-fc25b9bcab20/</a:t>
            </a:r>
            <a:endParaRPr lang="hr-HR" sz="2000" dirty="0"/>
          </a:p>
          <a:p>
            <a:pPr marL="0" indent="0" algn="ctr">
              <a:buNone/>
            </a:pPr>
            <a:r>
              <a:rPr lang="hr-HR" sz="2000" b="1" u="sng" dirty="0"/>
              <a:t>How to </a:t>
            </a:r>
            <a:r>
              <a:rPr lang="hr-HR" sz="2000" b="1" u="sng" dirty="0" err="1"/>
              <a:t>describe</a:t>
            </a:r>
            <a:r>
              <a:rPr lang="hr-HR" sz="2000" b="1" u="sng" dirty="0"/>
              <a:t> </a:t>
            </a:r>
            <a:r>
              <a:rPr lang="hr-HR" sz="2000" b="1" u="sng" dirty="0" err="1"/>
              <a:t>people</a:t>
            </a:r>
            <a:r>
              <a:rPr lang="hr-HR" sz="2000" b="1" u="sng" dirty="0"/>
              <a:t> </a:t>
            </a:r>
            <a:r>
              <a:rPr lang="hr-HR" sz="2000" b="1" u="sng" dirty="0" err="1"/>
              <a:t>well</a:t>
            </a:r>
            <a:r>
              <a:rPr lang="hr-HR" sz="2000" b="1" u="sng" dirty="0"/>
              <a:t>, </a:t>
            </a:r>
            <a:r>
              <a:rPr lang="hr-HR" sz="2000" b="1" u="sng" dirty="0" err="1"/>
              <a:t>useful</a:t>
            </a:r>
            <a:r>
              <a:rPr lang="hr-HR" sz="2000" b="1" u="sng" dirty="0"/>
              <a:t> </a:t>
            </a:r>
            <a:r>
              <a:rPr lang="hr-HR" sz="2000" b="1" u="sng"/>
              <a:t>tips</a:t>
            </a:r>
            <a:endParaRPr lang="hr-HR" sz="2000" b="1" u="sng" dirty="0"/>
          </a:p>
          <a:p>
            <a:pPr marL="0" indent="0" algn="ctr">
              <a:buNone/>
            </a:pPr>
            <a:r>
              <a:rPr lang="hr-HR" sz="2000" b="1" dirty="0" err="1"/>
              <a:t>Choose</a:t>
            </a:r>
            <a:r>
              <a:rPr lang="hr-HR" sz="2000" b="1" dirty="0"/>
              <a:t> one </a:t>
            </a:r>
            <a:r>
              <a:rPr lang="hr-HR" sz="2000" b="1" dirty="0" err="1"/>
              <a:t>or</a:t>
            </a:r>
            <a:r>
              <a:rPr lang="hr-HR" sz="2000" b="1" dirty="0"/>
              <a:t> more </a:t>
            </a:r>
            <a:r>
              <a:rPr lang="hr-HR" sz="2000" b="1" dirty="0" err="1"/>
              <a:t>of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suggestions</a:t>
            </a:r>
            <a:r>
              <a:rPr lang="hr-HR" sz="2000" b="1" dirty="0"/>
              <a:t> </a:t>
            </a:r>
            <a:r>
              <a:rPr lang="hr-HR" sz="2000" b="1" dirty="0" err="1"/>
              <a:t>and</a:t>
            </a:r>
            <a:r>
              <a:rPr lang="hr-HR" sz="2000" b="1" dirty="0"/>
              <a:t> </a:t>
            </a:r>
            <a:r>
              <a:rPr lang="hr-HR" sz="2000" b="1" dirty="0" err="1"/>
              <a:t>describe</a:t>
            </a:r>
            <a:r>
              <a:rPr lang="hr-HR" sz="2000" b="1" dirty="0"/>
              <a:t> </a:t>
            </a:r>
            <a:r>
              <a:rPr lang="hr-HR" sz="2000" b="1" dirty="0" err="1"/>
              <a:t>someone</a:t>
            </a:r>
            <a:r>
              <a:rPr lang="hr-HR" sz="2000" b="1" dirty="0"/>
              <a:t> </a:t>
            </a:r>
            <a:r>
              <a:rPr lang="hr-HR" sz="2000" b="1" dirty="0" err="1"/>
              <a:t>in</a:t>
            </a:r>
            <a:r>
              <a:rPr lang="hr-HR" sz="2000" b="1" dirty="0"/>
              <a:t> </a:t>
            </a:r>
            <a:r>
              <a:rPr lang="hr-HR" sz="2000" b="1" dirty="0" err="1"/>
              <a:t>class</a:t>
            </a:r>
            <a:r>
              <a:rPr lang="hr-HR" sz="2000" b="1" dirty="0"/>
              <a:t> </a:t>
            </a:r>
            <a:r>
              <a:rPr lang="hr-HR" sz="2000" b="1" dirty="0" err="1"/>
              <a:t>without</a:t>
            </a:r>
            <a:r>
              <a:rPr lang="hr-HR" sz="2000" b="1" dirty="0"/>
              <a:t> </a:t>
            </a:r>
            <a:r>
              <a:rPr lang="hr-HR" sz="2000" b="1" dirty="0" err="1"/>
              <a:t>mentioning</a:t>
            </a:r>
            <a:r>
              <a:rPr lang="hr-HR" sz="2000" b="1" dirty="0"/>
              <a:t> </a:t>
            </a:r>
            <a:r>
              <a:rPr lang="hr-HR" sz="2000" b="1" dirty="0" err="1"/>
              <a:t>their</a:t>
            </a:r>
            <a:r>
              <a:rPr lang="hr-HR" sz="2000" b="1" dirty="0"/>
              <a:t> </a:t>
            </a:r>
            <a:r>
              <a:rPr lang="hr-HR" sz="2000" b="1" dirty="0" err="1"/>
              <a:t>name</a:t>
            </a:r>
            <a:r>
              <a:rPr lang="hr-HR" sz="2000" b="1" dirty="0"/>
              <a:t>. </a:t>
            </a:r>
            <a:r>
              <a:rPr lang="hr-HR" sz="2000" b="1" dirty="0" err="1"/>
              <a:t>Don’t</a:t>
            </a:r>
            <a:r>
              <a:rPr lang="hr-HR" sz="2000" b="1" dirty="0"/>
              <a:t> use more </a:t>
            </a:r>
            <a:r>
              <a:rPr lang="hr-HR" sz="2000" b="1" dirty="0" err="1"/>
              <a:t>than</a:t>
            </a:r>
            <a:r>
              <a:rPr lang="hr-HR" sz="2000" b="1" dirty="0"/>
              <a:t> 100 </a:t>
            </a:r>
            <a:r>
              <a:rPr lang="hr-HR" sz="2000" b="1" dirty="0" err="1"/>
              <a:t>words</a:t>
            </a:r>
            <a:r>
              <a:rPr lang="hr-HR" sz="2000" b="1" dirty="0"/>
              <a:t>. </a:t>
            </a:r>
          </a:p>
          <a:p>
            <a:pPr marL="0" indent="0" algn="ctr">
              <a:buNone/>
            </a:pPr>
            <a:r>
              <a:rPr lang="hr-HR" sz="2000" i="1" dirty="0"/>
              <a:t>Pročitaj korisne savjete kako opisati osobu, izaberi jednu osobu iz razreda i opiši ju/ga, slijedeći savjete iz teksta, u ne više od 100 riječi. </a:t>
            </a:r>
          </a:p>
          <a:p>
            <a:pPr marL="0" indent="0" algn="ctr">
              <a:buNone/>
            </a:pPr>
            <a:r>
              <a:rPr lang="hr-HR" sz="2000" i="1" dirty="0"/>
              <a:t>Također je potrebno upotrijebiti pridjeve koje si naučio na satu, a odnose se na </a:t>
            </a:r>
            <a:r>
              <a:rPr lang="hr-HR" sz="2000" i="1" dirty="0" err="1"/>
              <a:t>appearance</a:t>
            </a:r>
            <a:r>
              <a:rPr lang="hr-HR" sz="2000" i="1" dirty="0"/>
              <a:t>, </a:t>
            </a:r>
            <a:r>
              <a:rPr lang="hr-HR" sz="2000" i="1" dirty="0" err="1"/>
              <a:t>emotions</a:t>
            </a:r>
            <a:r>
              <a:rPr lang="hr-HR" sz="2000" i="1" dirty="0"/>
              <a:t>, </a:t>
            </a:r>
            <a:r>
              <a:rPr lang="hr-HR" sz="2000" b="1" dirty="0" err="1"/>
              <a:t>character</a:t>
            </a:r>
            <a:r>
              <a:rPr lang="hr-HR" sz="2000" b="1" dirty="0"/>
              <a:t> </a:t>
            </a:r>
            <a:r>
              <a:rPr lang="hr-HR" sz="2000" b="1" dirty="0" err="1"/>
              <a:t>traits</a:t>
            </a:r>
            <a:r>
              <a:rPr lang="hr-HR" sz="2000" i="1" dirty="0"/>
              <a:t> i </a:t>
            </a:r>
            <a:r>
              <a:rPr lang="hr-HR" sz="2000" b="1" dirty="0" err="1"/>
              <a:t>behaviour</a:t>
            </a:r>
            <a:r>
              <a:rPr lang="hr-HR" sz="2000" i="1" dirty="0"/>
              <a:t>.</a:t>
            </a:r>
          </a:p>
        </p:txBody>
      </p:sp>
      <p:pic>
        <p:nvPicPr>
          <p:cNvPr id="1026" name="Picture 2" descr="Vidi izvornu sliku">
            <a:hlinkClick r:id="rId2"/>
            <a:extLst>
              <a:ext uri="{FF2B5EF4-FFF2-40B4-BE49-F238E27FC236}">
                <a16:creationId xmlns:a16="http://schemas.microsoft.com/office/drawing/2014/main" id="{69ABD078-1F84-4227-A934-B23CCFD4A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999" y="183821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0418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1009</TotalTime>
  <Words>577</Words>
  <Application>Microsoft Office PowerPoint</Application>
  <PresentationFormat>Široki zaslon</PresentationFormat>
  <Paragraphs>118</Paragraphs>
  <Slides>10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Cambria</vt:lpstr>
      <vt:lpstr>Tema sustava Office</vt:lpstr>
      <vt:lpstr>UNIT 1;  With you from the start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NEXT OF KIN</dc:title>
  <dc:creator>Siniša Vuksan</dc:creator>
  <cp:lastModifiedBy>Siniša Vuksan</cp:lastModifiedBy>
  <cp:revision>98</cp:revision>
  <dcterms:created xsi:type="dcterms:W3CDTF">2020-09-12T11:20:19Z</dcterms:created>
  <dcterms:modified xsi:type="dcterms:W3CDTF">2020-09-30T14:52:59Z</dcterms:modified>
</cp:coreProperties>
</file>